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223BC7-C910-4C58-AE38-773DCB495BE6}">
  <a:tblStyle styleId="{12223BC7-C910-4C58-AE38-773DCB495B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6a709a1f1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6a709a1f1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6a709a1f1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6a709a1f1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6a709a1f1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6a709a1f1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6a709a1f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6a709a1f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6a709a1f1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6a709a1f1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6a709a1f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6a709a1f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6a709a1f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6a709a1f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6a709a1f1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6a709a1f1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6a709a1f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6a709a1f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6a709a1f1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6a709a1f1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6a709a1f1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6a709a1f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u.wikipedia.org/wiki/%D0%94%D0%B2%D0%BE%D0%B8%D1%87%D0%BD%D0%BE%D0%B5_%D0%B4%D0%B5%D1%80%D0%B5%D0%B2%D0%BE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HeapSort and TreeSort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221800" y="3246900"/>
            <a:ext cx="36105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870">
                <a:solidFill>
                  <a:schemeClr val="dk1"/>
                </a:solidFill>
              </a:rPr>
              <a:t>Минахметов Камиль 11-401</a:t>
            </a:r>
            <a:br>
              <a:rPr lang="ru" sz="1870">
                <a:solidFill>
                  <a:schemeClr val="dk1"/>
                </a:solidFill>
              </a:rPr>
            </a:br>
            <a:r>
              <a:rPr lang="ru" sz="1870">
                <a:solidFill>
                  <a:schemeClr val="dk1"/>
                </a:solidFill>
              </a:rPr>
              <a:t>Москаленко Дмитрий 11-401</a:t>
            </a:r>
            <a:br>
              <a:rPr lang="ru" sz="1870">
                <a:solidFill>
                  <a:schemeClr val="dk1"/>
                </a:solidFill>
              </a:rPr>
            </a:br>
            <a:r>
              <a:rPr lang="ru" sz="1870">
                <a:solidFill>
                  <a:schemeClr val="dk1"/>
                </a:solidFill>
              </a:rPr>
              <a:t>Поздняков Илья 11-401</a:t>
            </a:r>
            <a:endParaRPr sz="187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2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Сложность</a:t>
            </a:r>
            <a:endParaRPr/>
          </a:p>
        </p:txBody>
      </p:sp>
      <p:graphicFrame>
        <p:nvGraphicFramePr>
          <p:cNvPr id="110" name="Google Shape;110;p22"/>
          <p:cNvGraphicFramePr/>
          <p:nvPr/>
        </p:nvGraphicFramePr>
        <p:xfrm>
          <a:off x="952500" y="137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{12223BC7-C910-4C58-AE38-773DCB495BE6}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Средний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Худший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Вставка в дерево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O(log 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in-order обход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O(n)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Общая сложность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O(n log)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O(n</a:t>
                      </a:r>
                      <a:r>
                        <a:rPr baseline="30000" lang="ru"/>
                        <a:t>2</a:t>
                      </a:r>
                      <a:r>
                        <a:rPr lang="ru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Плюсы и минусы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Достоинства: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>
                <a:solidFill>
                  <a:schemeClr val="dk1"/>
                </a:solidFill>
              </a:rPr>
              <a:t>Простота реализации если есть готовое дерево поиска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>
                <a:solidFill>
                  <a:schemeClr val="dk1"/>
                </a:solidFill>
              </a:rPr>
              <a:t>В среднем случае эффективен O(n log n)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Недостатки: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>
                <a:solidFill>
                  <a:schemeClr val="dk1"/>
                </a:solidFill>
              </a:rPr>
              <a:t>В худшем случае O(n</a:t>
            </a:r>
            <a:r>
              <a:rPr baseline="30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>
                <a:solidFill>
                  <a:schemeClr val="dk1"/>
                </a:solidFill>
              </a:rPr>
              <a:t>Требует дополнительной памяти под дерево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оптимизации можно использовать самобалансирующиеся деревья (например красно-черное), тогда всегда O(n logn).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25" y="2430075"/>
            <a:ext cx="4823867" cy="27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425" y="60975"/>
            <a:ext cx="3236575" cy="18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67" y="60975"/>
            <a:ext cx="3446234" cy="25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3400" y="2571738"/>
            <a:ext cx="3378600" cy="253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minions are standing next to each other with their mouths open . (источник: Tenor)" id="127" name="Google Shape;12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7900" y="0"/>
            <a:ext cx="237172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17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HeapSort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9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Алгоритм сортировки основанный на структуре данных </a:t>
            </a:r>
            <a:r>
              <a:rPr b="1" lang="ru">
                <a:solidFill>
                  <a:schemeClr val="dk1"/>
                </a:solidFill>
              </a:rPr>
              <a:t>двоичная куча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Двоичная куча — это полное двоичное дерево, которое удовлетворяет свойству кучи: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Максимальная куча (max-heap): родитель &gt;= потомков.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Минимальная куча (min-heap): родитель &lt;= потомков.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Двоичная куча хранится в виде массива</a:t>
            </a:r>
            <a:b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Родитель - i</a:t>
            </a:r>
            <a:b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Левый ребенок - 2*i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highlight>
                  <a:schemeClr val="lt1"/>
                </a:highlight>
              </a:rPr>
              <a:t>Правый ребенок - 2*i + 1</a:t>
            </a:r>
            <a:b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397" y="2088000"/>
            <a:ext cx="3872300" cy="28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1)Строим двоичную кучу Max-heap из входных элементов.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2)</a:t>
            </a:r>
            <a:r>
              <a:rPr lang="ru" sz="2200">
                <a:solidFill>
                  <a:schemeClr val="dk1"/>
                </a:solidFill>
                <a:highlight>
                  <a:schemeClr val="lt1"/>
                </a:highlight>
              </a:rPr>
              <a:t>Меняем корневой элемент (max) на последний элемент кучи, а затем уменьшаем ее размер на 1. И заново просеиваем кучу.</a:t>
            </a:r>
            <a:endParaRPr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3) Повторяйте шаги пока размер кучи больше 1.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200" y="109425"/>
            <a:ext cx="7253601" cy="4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Сложность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409900" y="1256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0" name="Google Shape;80;p17"/>
          <p:cNvGraphicFramePr/>
          <p:nvPr/>
        </p:nvGraphicFramePr>
        <p:xfrm>
          <a:off x="1050700" y="146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{12223BC7-C910-4C58-AE38-773DCB495BE6}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Построение кучи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O(n)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Сортировка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O(n log 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Общая сложность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O(n log n) (всегда)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Память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O(1)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Плюсы и минусы HeapSort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50">
                <a:solidFill>
                  <a:srgbClr val="222222"/>
                </a:solidFill>
                <a:highlight>
                  <a:schemeClr val="lt1"/>
                </a:highlight>
              </a:rPr>
              <a:t>Достоинства:</a:t>
            </a:r>
            <a:endParaRPr b="1" sz="14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295275" lvl="0" marL="685800" rtl="0" algn="l"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1050"/>
              <a:buChar char="●"/>
            </a:pPr>
            <a:r>
              <a:rPr lang="ru" sz="1550">
                <a:solidFill>
                  <a:srgbClr val="222222"/>
                </a:solidFill>
                <a:highlight>
                  <a:schemeClr val="lt1"/>
                </a:highlight>
              </a:rPr>
              <a:t>худшее время работы —  </a:t>
            </a:r>
            <a:r>
              <a:rPr lang="ru" sz="1900">
                <a:solidFill>
                  <a:srgbClr val="222222"/>
                </a:solidFill>
                <a:highlight>
                  <a:schemeClr val="lt1"/>
                </a:highlight>
              </a:rPr>
              <a:t>O(n logn)</a:t>
            </a:r>
            <a:endParaRPr sz="19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27025" lvl="0" marL="6858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50"/>
              <a:buChar char="●"/>
            </a:pPr>
            <a:r>
              <a:rPr lang="ru" sz="1550">
                <a:solidFill>
                  <a:srgbClr val="222222"/>
                </a:solidFill>
                <a:highlight>
                  <a:schemeClr val="lt1"/>
                </a:highlight>
              </a:rPr>
              <a:t>требует - O(1) дополнительной памяти.</a:t>
            </a:r>
            <a:endParaRPr sz="15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ru" sz="1450">
                <a:solidFill>
                  <a:srgbClr val="222222"/>
                </a:solidFill>
                <a:highlight>
                  <a:srgbClr val="FFFFFF"/>
                </a:highlight>
              </a:rPr>
              <a:t>Недостатки:</a:t>
            </a:r>
            <a:endParaRPr b="1" sz="14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4325" lvl="0" marL="685800" rtl="0" algn="l"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ru" sz="1350">
                <a:solidFill>
                  <a:srgbClr val="222222"/>
                </a:solidFill>
                <a:highlight>
                  <a:srgbClr val="FFFFFF"/>
                </a:highlight>
              </a:rPr>
              <a:t>неустойчивая,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4325" lvl="0" marL="6858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ru" sz="1350">
                <a:solidFill>
                  <a:srgbClr val="222222"/>
                </a:solidFill>
                <a:highlight>
                  <a:srgbClr val="FFFFFF"/>
                </a:highlight>
              </a:rPr>
              <a:t>на почти отсортированных данных работает столь же долго, как и на хаотических данных.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17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TreeSort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94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— это алгоритм сортировки, основанный на использовании </a:t>
            </a:r>
            <a:r>
              <a:rPr b="1" lang="ru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двоичного дерева поиска</a:t>
            </a: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202122"/>
                </a:solidFill>
                <a:highlight>
                  <a:srgbClr val="FFFFFF"/>
                </a:highlight>
              </a:rPr>
              <a:t>Двоичное дерево поиска</a:t>
            </a:r>
            <a:r>
              <a:rPr lang="ru" sz="14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— </a:t>
            </a:r>
            <a:r>
              <a:rPr lang="ru" sz="1400">
                <a:solidFill>
                  <a:srgbClr val="202122"/>
                </a:solidFill>
                <a:highlight>
                  <a:srgbClr val="FFFFFF"/>
                </a:highlight>
              </a:rPr>
              <a:t>двоичное</a:t>
            </a:r>
            <a:r>
              <a:rPr lang="ru" sz="1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400">
                <a:solidFill>
                  <a:srgbClr val="202122"/>
                </a:solidFill>
                <a:highlight>
                  <a:srgbClr val="FFFFFF"/>
                </a:highlight>
              </a:rPr>
              <a:t>дерево, для которого выполняются следующие дополнительные условия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685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</a:rPr>
              <a:t>оба поддерева — левое и правое — являются двоичными деревьями поиска;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</a:rPr>
              <a:t>все узлы левого поддерева &lt;= узла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>
                <a:solidFill>
                  <a:schemeClr val="dk1"/>
                </a:solidFill>
                <a:highlight>
                  <a:srgbClr val="FFFFFF"/>
                </a:highlight>
              </a:rPr>
              <a:t>все узлы правого поддерева &gt;= узла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br>
              <a:rPr lang="ru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3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125" y="2405850"/>
            <a:ext cx="3195075" cy="26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36125"/>
            <a:ext cx="8520600" cy="3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1. Построение двоичного дерева поиска: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Вставка всех элементов массива в двоичное дерево поиска.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 In-order обход: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Обход дерева в порядке возрастания (левый-корень-правый).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Запись элементов обратно в массив.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in-order-traversal-to-arra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7624"/>
            <a:ext cx="9144001" cy="346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